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Proxima Nova Extrabold"/>
      <p:bold r:id="rId24"/>
    </p:embeddedFont>
    <p:embeddedFont>
      <p:font typeface="Proxima Nova Semibold"/>
      <p:regular r:id="rId25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EF4F06-6F13-4F9B-880A-3A369CEB5A23}">
  <a:tblStyle styleId="{63EF4F06-6F13-4F9B-880A-3A369CEB5A2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ProximaNovaExtrabold-bold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roximaNovaSemibold-bold.fntdata"/><Relationship Id="rId25" Type="http://schemas.openxmlformats.org/officeDocument/2006/relationships/font" Target="fonts/ProximaNovaSemibold-regular.fntdata"/><Relationship Id="rId27" Type="http://schemas.openxmlformats.org/officeDocument/2006/relationships/font" Target="fonts/ProximaNovaSemibol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a789fab2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a789fab2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a789fab27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35a789fab27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Talent Management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6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(org. eff; talent mapping &amp; decisions)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Opciones: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- Talent blueprint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-Talent decisions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- Executing on talent blueprint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a789fab27_0_247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35a789fab27_0_247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a789fab2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a789fab2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a789fab27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a789fab27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a789fab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a789fab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a789fab2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a789fab2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a789fab2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a789fab2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a789fab27_0_192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35a789fab27_0_192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10c66706f_0_15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610c66706f_0_15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a789fab27_0_256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35a789fab27_0_256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10c66706f_0_54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3610c66706f_0_54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a789fab27_0_314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5a789fab27_0_314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s">
  <p:cSld name="TITLE_AND_BODY_2">
    <p:bg>
      <p:bgPr>
        <a:solidFill>
          <a:srgbClr val="EFEFE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">
  <p:cSld name="TITLE_AND_BODY_3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marillo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gro">
  <p:cSld name="TITLE_AND_BOD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6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17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7848641" y="4583825"/>
            <a:ext cx="914934" cy="2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32.jpg"/><Relationship Id="rId5" Type="http://schemas.openxmlformats.org/officeDocument/2006/relationships/image" Target="../media/image19.jpg"/><Relationship Id="rId6" Type="http://schemas.openxmlformats.org/officeDocument/2006/relationships/image" Target="../media/image22.png"/><Relationship Id="rId7" Type="http://schemas.openxmlformats.org/officeDocument/2006/relationships/image" Target="../media/image4.png"/><Relationship Id="rId8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40" Type="http://schemas.openxmlformats.org/officeDocument/2006/relationships/image" Target="../media/image49.png"/><Relationship Id="rId20" Type="http://schemas.openxmlformats.org/officeDocument/2006/relationships/image" Target="../media/image46.png"/><Relationship Id="rId42" Type="http://schemas.openxmlformats.org/officeDocument/2006/relationships/image" Target="../media/image55.png"/><Relationship Id="rId41" Type="http://schemas.openxmlformats.org/officeDocument/2006/relationships/image" Target="../media/image61.png"/><Relationship Id="rId22" Type="http://schemas.openxmlformats.org/officeDocument/2006/relationships/image" Target="../media/image41.png"/><Relationship Id="rId21" Type="http://schemas.openxmlformats.org/officeDocument/2006/relationships/image" Target="../media/image39.png"/><Relationship Id="rId43" Type="http://schemas.openxmlformats.org/officeDocument/2006/relationships/image" Target="../media/image59.png"/><Relationship Id="rId24" Type="http://schemas.openxmlformats.org/officeDocument/2006/relationships/image" Target="../media/image51.png"/><Relationship Id="rId23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9" Type="http://schemas.openxmlformats.org/officeDocument/2006/relationships/image" Target="../media/image42.png"/><Relationship Id="rId26" Type="http://schemas.openxmlformats.org/officeDocument/2006/relationships/image" Target="../media/image56.png"/><Relationship Id="rId25" Type="http://schemas.openxmlformats.org/officeDocument/2006/relationships/image" Target="../media/image44.png"/><Relationship Id="rId28" Type="http://schemas.openxmlformats.org/officeDocument/2006/relationships/image" Target="../media/image62.png"/><Relationship Id="rId27" Type="http://schemas.openxmlformats.org/officeDocument/2006/relationships/image" Target="../media/image47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29" Type="http://schemas.openxmlformats.org/officeDocument/2006/relationships/image" Target="../media/image17.png"/><Relationship Id="rId7" Type="http://schemas.openxmlformats.org/officeDocument/2006/relationships/image" Target="../media/image22.png"/><Relationship Id="rId8" Type="http://schemas.openxmlformats.org/officeDocument/2006/relationships/image" Target="../media/image34.png"/><Relationship Id="rId31" Type="http://schemas.openxmlformats.org/officeDocument/2006/relationships/image" Target="../media/image45.png"/><Relationship Id="rId30" Type="http://schemas.openxmlformats.org/officeDocument/2006/relationships/image" Target="../media/image13.png"/><Relationship Id="rId11" Type="http://schemas.openxmlformats.org/officeDocument/2006/relationships/image" Target="../media/image23.png"/><Relationship Id="rId33" Type="http://schemas.openxmlformats.org/officeDocument/2006/relationships/image" Target="../media/image60.png"/><Relationship Id="rId10" Type="http://schemas.openxmlformats.org/officeDocument/2006/relationships/image" Target="../media/image33.png"/><Relationship Id="rId32" Type="http://schemas.openxmlformats.org/officeDocument/2006/relationships/image" Target="../media/image48.png"/><Relationship Id="rId13" Type="http://schemas.openxmlformats.org/officeDocument/2006/relationships/image" Target="../media/image25.png"/><Relationship Id="rId35" Type="http://schemas.openxmlformats.org/officeDocument/2006/relationships/image" Target="../media/image53.png"/><Relationship Id="rId12" Type="http://schemas.openxmlformats.org/officeDocument/2006/relationships/image" Target="../media/image27.png"/><Relationship Id="rId34" Type="http://schemas.openxmlformats.org/officeDocument/2006/relationships/image" Target="../media/image63.png"/><Relationship Id="rId15" Type="http://schemas.openxmlformats.org/officeDocument/2006/relationships/image" Target="../media/image57.png"/><Relationship Id="rId37" Type="http://schemas.openxmlformats.org/officeDocument/2006/relationships/image" Target="../media/image14.png"/><Relationship Id="rId14" Type="http://schemas.openxmlformats.org/officeDocument/2006/relationships/image" Target="../media/image35.png"/><Relationship Id="rId36" Type="http://schemas.openxmlformats.org/officeDocument/2006/relationships/image" Target="../media/image54.png"/><Relationship Id="rId17" Type="http://schemas.openxmlformats.org/officeDocument/2006/relationships/image" Target="../media/image40.png"/><Relationship Id="rId39" Type="http://schemas.openxmlformats.org/officeDocument/2006/relationships/image" Target="../media/image52.png"/><Relationship Id="rId16" Type="http://schemas.openxmlformats.org/officeDocument/2006/relationships/image" Target="../media/image31.png"/><Relationship Id="rId38" Type="http://schemas.openxmlformats.org/officeDocument/2006/relationships/image" Target="../media/image50.png"/><Relationship Id="rId19" Type="http://schemas.openxmlformats.org/officeDocument/2006/relationships/image" Target="../media/image36.png"/><Relationship Id="rId18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jp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/>
          <p:nvPr/>
        </p:nvSpPr>
        <p:spPr>
          <a:xfrm>
            <a:off x="706125" y="1415725"/>
            <a:ext cx="4597500" cy="3714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Segurança e Privacidade em LLMs e Agentes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Google Shape;62;p18"/>
          <p:cNvSpPr txBox="1"/>
          <p:nvPr/>
        </p:nvSpPr>
        <p:spPr>
          <a:xfrm>
            <a:off x="563063" y="1897613"/>
            <a:ext cx="1973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GEN AI</a:t>
            </a:r>
            <a:endParaRPr b="1" sz="2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Google Shape;63;p18"/>
          <p:cNvSpPr txBox="1"/>
          <p:nvPr/>
        </p:nvSpPr>
        <p:spPr>
          <a:xfrm>
            <a:off x="563073" y="2319388"/>
            <a:ext cx="64338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s" sz="61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Neocamp</a:t>
            </a:r>
            <a:endParaRPr i="0" sz="6100" u="none" cap="none" strike="noStrike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4" name="Google Shape;64;p18" title="_-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6705">
            <a:off x="5078257" y="1265233"/>
            <a:ext cx="526836" cy="4033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/>
          <p:nvPr/>
        </p:nvSpPr>
        <p:spPr>
          <a:xfrm flipH="1">
            <a:off x="610563" y="1143800"/>
            <a:ext cx="8072400" cy="3136800"/>
          </a:xfrm>
          <a:prstGeom prst="roundRect">
            <a:avLst>
              <a:gd fmla="val 69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25" lIns="135000" spcFirstLastPara="1" rIns="81000" wrap="square" tIns="63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461023" y="862900"/>
            <a:ext cx="2559300" cy="462900"/>
          </a:xfrm>
          <a:prstGeom prst="roundRect">
            <a:avLst>
              <a:gd fmla="val 14213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Ferramentas e Técnicas</a:t>
            </a:r>
            <a:endParaRPr sz="15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aphicFrame>
        <p:nvGraphicFramePr>
          <p:cNvPr id="186" name="Google Shape;186;p27"/>
          <p:cNvGraphicFramePr/>
          <p:nvPr/>
        </p:nvGraphicFramePr>
        <p:xfrm>
          <a:off x="1193775" y="1855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{63EF4F06-6F13-4F9B-880A-3A369CEB5A23}</a:tableStyleId>
              </a:tblPr>
              <a:tblGrid>
                <a:gridCol w="2295675"/>
                <a:gridCol w="2295675"/>
                <a:gridCol w="2295675"/>
              </a:tblGrid>
              <a:tr h="53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solidFill>
                            <a:srgbClr val="1D1D1B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Bibliotecas de Segurança</a:t>
                      </a:r>
                      <a:endParaRPr b="1" sz="1100">
                        <a:solidFill>
                          <a:srgbClr val="1D1D1B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8000" marB="18000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>
                          <a:solidFill>
                            <a:srgbClr val="1D1D1B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Deepchecks, Arthur AI</a:t>
                      </a:r>
                      <a:endParaRPr sz="1100" u="none" cap="none" strike="noStrike">
                        <a:solidFill>
                          <a:srgbClr val="1D1D1B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8000" marB="18000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>
                          <a:solidFill>
                            <a:srgbClr val="1D1D1B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Detecta  vieses e vulnerabilidades nos modelos LLM</a:t>
                      </a:r>
                      <a:endParaRPr sz="1100">
                        <a:solidFill>
                          <a:srgbClr val="1D1D1B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8000" marB="18000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5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solidFill>
                            <a:srgbClr val="1D1D1B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Técnicas de Privacidade</a:t>
                      </a:r>
                      <a:endParaRPr b="1" sz="1100">
                        <a:solidFill>
                          <a:srgbClr val="1D1D1B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8000" marB="18000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>
                          <a:solidFill>
                            <a:srgbClr val="1D1D1B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Privacidade Diferencial</a:t>
                      </a:r>
                      <a:endParaRPr sz="1100">
                        <a:solidFill>
                          <a:srgbClr val="1D1D1B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8000" marB="18000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>
                          <a:solidFill>
                            <a:srgbClr val="1D1D1B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Protege  a confidencialidade no treinamento do LLM</a:t>
                      </a:r>
                      <a:endParaRPr sz="1100">
                        <a:solidFill>
                          <a:srgbClr val="1D1D1B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8000" marB="18000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5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solidFill>
                            <a:srgbClr val="1D1D1B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Plataformas de Monitoramento</a:t>
                      </a:r>
                      <a:endParaRPr b="1" sz="1100">
                        <a:solidFill>
                          <a:srgbClr val="1D1D1B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8000" marB="18000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>
                          <a:solidFill>
                            <a:srgbClr val="1D1D1B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Análise em tempo real</a:t>
                      </a:r>
                      <a:endParaRPr sz="1100" u="none" cap="none" strike="noStrike">
                        <a:solidFill>
                          <a:srgbClr val="1D1D1B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8000" marB="18000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>
                          <a:solidFill>
                            <a:srgbClr val="1D1D1B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Monitora a segurança do LLM constantemente</a:t>
                      </a:r>
                      <a:endParaRPr sz="1100">
                        <a:solidFill>
                          <a:srgbClr val="1D1D1B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8000" marB="18000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87" name="Google Shape;187;p27"/>
          <p:cNvSpPr txBox="1"/>
          <p:nvPr/>
        </p:nvSpPr>
        <p:spPr>
          <a:xfrm>
            <a:off x="1765450" y="3510375"/>
            <a:ext cx="5448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Essas ferramentas ajudam a fortalecer a postura de segurança e privacidade no desenvolvimento e uso da IA</a:t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8" name="Google Shape;188;p27" title="Sin título-3-0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4778" y="3811586"/>
            <a:ext cx="623882" cy="626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/>
          <p:nvPr/>
        </p:nvSpPr>
        <p:spPr>
          <a:xfrm flipH="1">
            <a:off x="1101525" y="833725"/>
            <a:ext cx="6764400" cy="3495000"/>
          </a:xfrm>
          <a:prstGeom prst="roundRect">
            <a:avLst>
              <a:gd fmla="val 69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25" lIns="135000" spcFirstLastPara="1" rIns="81000" wrap="square" tIns="63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894825" y="628625"/>
            <a:ext cx="2251500" cy="462900"/>
          </a:xfrm>
          <a:prstGeom prst="roundRect">
            <a:avLst>
              <a:gd fmla="val 14213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Conclusão</a:t>
            </a:r>
            <a:endParaRPr sz="15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95" name="Google Shape;195;p28"/>
          <p:cNvSpPr/>
          <p:nvPr/>
        </p:nvSpPr>
        <p:spPr>
          <a:xfrm flipH="1">
            <a:off x="1460425" y="1350875"/>
            <a:ext cx="4092000" cy="2655000"/>
          </a:xfrm>
          <a:prstGeom prst="roundRect">
            <a:avLst>
              <a:gd fmla="val 6918" name="adj"/>
            </a:avLst>
          </a:prstGeom>
          <a:solidFill>
            <a:srgbClr val="F4F4F4"/>
          </a:solidFill>
          <a:ln>
            <a:noFill/>
          </a:ln>
        </p:spPr>
        <p:txBody>
          <a:bodyPr anchorCtr="0" anchor="t" bIns="45725" lIns="135000" spcFirstLastPara="1" rIns="81000" wrap="square" tIns="63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b="1"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segurança</a:t>
            </a:r>
            <a:r>
              <a:rPr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 e a </a:t>
            </a:r>
            <a:r>
              <a:rPr b="1"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privacidade</a:t>
            </a:r>
            <a:r>
              <a:rPr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 são os pilares do uso responsável dos LLMs</a:t>
            </a:r>
            <a:endParaRPr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A implementação de </a:t>
            </a:r>
            <a:r>
              <a:rPr b="1"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boas práticas</a:t>
            </a:r>
            <a:r>
              <a:rPr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 reduz os riscos e gera confiança</a:t>
            </a:r>
            <a:endParaRPr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A colaboração entre especialistas em segurança, privacidade e IA é vital para a construção de um futuro</a:t>
            </a:r>
            <a:r>
              <a:rPr b="1"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 seguro </a:t>
            </a:r>
            <a:r>
              <a:rPr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e </a:t>
            </a:r>
            <a:r>
              <a:rPr b="1"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ético</a:t>
            </a:r>
            <a:endParaRPr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 rotWithShape="1">
          <a:blip r:embed="rId3">
            <a:alphaModFix/>
          </a:blip>
          <a:srcRect b="0" l="0" r="36536" t="0"/>
          <a:stretch/>
        </p:blipFill>
        <p:spPr>
          <a:xfrm flipH="1">
            <a:off x="5788130" y="1091513"/>
            <a:ext cx="2844974" cy="378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 title="2K8A7789.jpg"/>
          <p:cNvPicPr preferRelativeResize="0"/>
          <p:nvPr/>
        </p:nvPicPr>
        <p:blipFill rotWithShape="1">
          <a:blip r:embed="rId3">
            <a:alphaModFix/>
          </a:blip>
          <a:srcRect b="6384" l="23774" r="11970" t="0"/>
          <a:stretch/>
        </p:blipFill>
        <p:spPr>
          <a:xfrm>
            <a:off x="6265376" y="328050"/>
            <a:ext cx="1845000" cy="1791300"/>
          </a:xfrm>
          <a:prstGeom prst="roundRect">
            <a:avLst>
              <a:gd fmla="val 717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 b="4889" l="5969" r="19415" t="20113"/>
          <a:stretch/>
        </p:blipFill>
        <p:spPr>
          <a:xfrm>
            <a:off x="6179181" y="3182950"/>
            <a:ext cx="2362200" cy="1582500"/>
          </a:xfrm>
          <a:prstGeom prst="roundRect">
            <a:avLst>
              <a:gd fmla="val 9415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5">
            <a:alphaModFix/>
          </a:blip>
          <a:srcRect b="16373" l="30951" r="16544" t="0"/>
          <a:stretch/>
        </p:blipFill>
        <p:spPr>
          <a:xfrm>
            <a:off x="1277175" y="1456288"/>
            <a:ext cx="1687800" cy="1791300"/>
          </a:xfrm>
          <a:prstGeom prst="roundRect">
            <a:avLst>
              <a:gd fmla="val 717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</p:pic>
      <p:pic>
        <p:nvPicPr>
          <p:cNvPr id="204" name="Google Shape;204;p29" title="Recurso 5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0263" y="3060537"/>
            <a:ext cx="375642" cy="3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/>
          <p:nvPr/>
        </p:nvSpPr>
        <p:spPr>
          <a:xfrm flipH="1">
            <a:off x="2694900" y="629100"/>
            <a:ext cx="3754200" cy="3935100"/>
          </a:xfrm>
          <a:prstGeom prst="roundRect">
            <a:avLst>
              <a:gd fmla="val 69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25" lIns="135000" spcFirstLastPara="1" rIns="81000" wrap="square" tIns="63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29"/>
          <p:cNvSpPr/>
          <p:nvPr/>
        </p:nvSpPr>
        <p:spPr>
          <a:xfrm flipH="1">
            <a:off x="2964975" y="1234425"/>
            <a:ext cx="3214200" cy="3126000"/>
          </a:xfrm>
          <a:prstGeom prst="roundRect">
            <a:avLst>
              <a:gd fmla="val 6918" name="adj"/>
            </a:avLst>
          </a:prstGeom>
          <a:solidFill>
            <a:srgbClr val="F4F4F4"/>
          </a:solidFill>
          <a:ln>
            <a:noFill/>
          </a:ln>
        </p:spPr>
        <p:txBody>
          <a:bodyPr anchorCtr="0" anchor="ctr" bIns="45725" lIns="135000" spcFirstLastPara="1" rIns="81000" wrap="square" tIns="63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B2B2B"/>
                </a:solidFill>
                <a:latin typeface="Proxima Nova"/>
                <a:ea typeface="Proxima Nova"/>
                <a:cs typeface="Proxima Nova"/>
                <a:sym typeface="Proxima Nova"/>
              </a:rPr>
              <a:t>Obrigado pela presença!</a:t>
            </a:r>
            <a:endParaRPr b="1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29"/>
          <p:cNvSpPr/>
          <p:nvPr/>
        </p:nvSpPr>
        <p:spPr>
          <a:xfrm flipH="1">
            <a:off x="1375900" y="761050"/>
            <a:ext cx="2386800" cy="310800"/>
          </a:xfrm>
          <a:prstGeom prst="roundRect">
            <a:avLst>
              <a:gd fmla="val 22851" name="adj"/>
            </a:avLst>
          </a:prstGeom>
          <a:solidFill>
            <a:srgbClr val="FFDB00"/>
          </a:solidFill>
          <a:ln>
            <a:noFill/>
          </a:ln>
        </p:spPr>
        <p:txBody>
          <a:bodyPr anchorCtr="0" anchor="ctr" bIns="45725" lIns="135000" spcFirstLastPara="1" rIns="81000" wrap="square" tIns="63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B2B2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Dúvidas?</a:t>
            </a:r>
            <a:endParaRPr sz="1400">
              <a:solidFill>
                <a:srgbClr val="2B2B2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7113" y="1014538"/>
            <a:ext cx="128338" cy="12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14325" y="1799010"/>
            <a:ext cx="375638" cy="39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191919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/>
          <p:nvPr/>
        </p:nvSpPr>
        <p:spPr>
          <a:xfrm>
            <a:off x="2800" y="5017713"/>
            <a:ext cx="9144000" cy="1260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15" name="Google Shape;215;p30" title="_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924" y="1353012"/>
            <a:ext cx="627262" cy="6071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16" name="Google Shape;216;p30" title="Sin título-1_Mesa de trabajo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900" y="1333201"/>
            <a:ext cx="614284" cy="5241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17" name="Google Shape;217;p30" title="Rebranding Final-0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775" y="1300337"/>
            <a:ext cx="549163" cy="5927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18" name="Google Shape;21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3215" y="1407236"/>
            <a:ext cx="455859" cy="4843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19" name="Google Shape;219;p30" title="Recurso 5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34623" y="1369727"/>
            <a:ext cx="549165" cy="5593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20" name="Google Shape;220;p30" title="movie-camera_1f3a5-0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46919">
            <a:off x="521045" y="3996694"/>
            <a:ext cx="558512" cy="5598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21" name="Google Shape;221;p30" title="movie-camera_1f3a5-02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55848" y="3955684"/>
            <a:ext cx="447980" cy="52831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22" name="Google Shape;222;p30" title="movie-camera_1f3a5-03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244777">
            <a:off x="1941237" y="3943468"/>
            <a:ext cx="660054" cy="6662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23" name="Google Shape;223;p30" title="movie-camera_1f3a5-0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332958">
            <a:off x="2771594" y="4018704"/>
            <a:ext cx="636814" cy="59573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24" name="Google Shape;224;p30" title="movie-camera_1f3a5-01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329830">
            <a:off x="471146" y="2177973"/>
            <a:ext cx="386427" cy="5552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25" name="Google Shape;225;p30" title="movie-camera_1f3a5-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288448">
            <a:off x="2669927" y="2916216"/>
            <a:ext cx="489064" cy="4890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26" name="Google Shape;226;p30" title="movie-camera_1f3a5-06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87233" y="4120210"/>
            <a:ext cx="511007" cy="3927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27" name="Google Shape;227;p30" title="movie-camera_1f3a5-03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733404" y="2147781"/>
            <a:ext cx="609969" cy="6156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28" name="Google Shape;228;p30" title="movie-camera_1f3a5-04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86397" y="2162949"/>
            <a:ext cx="559749" cy="5853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29" name="Google Shape;229;p30" title="movie-camera_1f3a5-01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-277089">
            <a:off x="465982" y="3038643"/>
            <a:ext cx="531463" cy="531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30" name="Google Shape;230;p30" title="movie-camera_1f3a5-08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-306454">
            <a:off x="2585896" y="2127446"/>
            <a:ext cx="522157" cy="5332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31" name="Google Shape;231;p30" title="_-01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801310" y="2173342"/>
            <a:ext cx="473383" cy="5148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32" name="Google Shape;232;p30" title="_-02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556443" y="2188914"/>
            <a:ext cx="483680" cy="48369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33" name="Google Shape;233;p30" title="_-03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228243" y="2208239"/>
            <a:ext cx="449384" cy="4450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34" name="Google Shape;234;p30" title="_-04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319599" y="2961767"/>
            <a:ext cx="380550" cy="3868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35" name="Google Shape;235;p30" title="_-05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338401" y="2182412"/>
            <a:ext cx="509348" cy="4966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36" name="Google Shape;236;p30" title="_-06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794128" y="1315069"/>
            <a:ext cx="408297" cy="5508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37" name="Google Shape;237;p30" title="_-0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020101" y="2206056"/>
            <a:ext cx="449382" cy="44937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38" name="Google Shape;238;p30" title="_-08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159592" y="1393597"/>
            <a:ext cx="408295" cy="4203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39" name="Google Shape;239;p30" title="_-09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640923" y="2163452"/>
            <a:ext cx="449384" cy="5345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40" name="Google Shape;240;p30" title="_-1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6473420" y="1433472"/>
            <a:ext cx="459935" cy="4317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41" name="Google Shape;241;p30" title="Sin título-3-01.png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396228" y="2958186"/>
            <a:ext cx="623882" cy="626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42" name="Google Shape;242;p30" title="_-12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6172847" y="3143050"/>
            <a:ext cx="472658" cy="4752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43" name="Google Shape;243;p30" title="_-27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3817986" y="1369855"/>
            <a:ext cx="502243" cy="4508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44" name="Google Shape;244;p30" title="_-13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6994855" y="3143043"/>
            <a:ext cx="592480" cy="5287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45" name="Google Shape;245;p30" title="_-15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3977932" y="2984811"/>
            <a:ext cx="561803" cy="56178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46" name="Google Shape;246;p30" title="_-16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3350578" y="2155110"/>
            <a:ext cx="403007" cy="5449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47" name="Google Shape;247;p30" title="_-17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083828" y="2185951"/>
            <a:ext cx="433683" cy="5509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48" name="Google Shape;248;p30" title="_-18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916454" y="2889777"/>
            <a:ext cx="460475" cy="4726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49" name="Google Shape;249;p30" title="_-19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5107657" y="1402108"/>
            <a:ext cx="526836" cy="4033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50" name="Google Shape;250;p30" title="_-20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422032" y="1342267"/>
            <a:ext cx="526289" cy="5229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51" name="Google Shape;251;p30" title="_-21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4197169" y="4029954"/>
            <a:ext cx="506055" cy="4932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52" name="Google Shape;252;p30" title="_-23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622592" y="2996245"/>
            <a:ext cx="549773" cy="5503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53" name="Google Shape;253;p30" title="_-24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5793825" y="1343367"/>
            <a:ext cx="520278" cy="5208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54" name="Google Shape;254;p30" title="_-25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3275395" y="3018828"/>
            <a:ext cx="448721" cy="5702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255" name="Google Shape;255;p30" title="_-26.png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7858247" y="3016477"/>
            <a:ext cx="539548" cy="6068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sp>
        <p:nvSpPr>
          <p:cNvPr id="256" name="Google Shape;256;p30"/>
          <p:cNvSpPr txBox="1"/>
          <p:nvPr/>
        </p:nvSpPr>
        <p:spPr>
          <a:xfrm>
            <a:off x="374500" y="307828"/>
            <a:ext cx="4002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Emojis</a:t>
            </a:r>
            <a:endParaRPr b="1" sz="4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/>
          <p:nvPr/>
        </p:nvSpPr>
        <p:spPr>
          <a:xfrm>
            <a:off x="433138" y="768850"/>
            <a:ext cx="4776900" cy="3597900"/>
          </a:xfrm>
          <a:prstGeom prst="roundRect">
            <a:avLst>
              <a:gd fmla="val 706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9" title="Meli CDMX0549.jpg"/>
          <p:cNvPicPr preferRelativeResize="0"/>
          <p:nvPr/>
        </p:nvPicPr>
        <p:blipFill rotWithShape="1">
          <a:blip r:embed="rId3">
            <a:alphaModFix/>
          </a:blip>
          <a:srcRect b="13591" l="46512" r="0" t="10311"/>
          <a:stretch/>
        </p:blipFill>
        <p:spPr>
          <a:xfrm>
            <a:off x="5338863" y="768850"/>
            <a:ext cx="3372000" cy="3597900"/>
          </a:xfrm>
          <a:prstGeom prst="roundRect">
            <a:avLst>
              <a:gd fmla="val 7277" name="adj"/>
            </a:avLst>
          </a:prstGeom>
          <a:noFill/>
          <a:ln>
            <a:noFill/>
          </a:ln>
        </p:spPr>
      </p:pic>
      <p:sp>
        <p:nvSpPr>
          <p:cNvPr id="71" name="Google Shape;71;p19"/>
          <p:cNvSpPr txBox="1"/>
          <p:nvPr/>
        </p:nvSpPr>
        <p:spPr>
          <a:xfrm>
            <a:off x="640288" y="2152375"/>
            <a:ext cx="43626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s" sz="4000">
                <a:solidFill>
                  <a:srgbClr val="191919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Segurança e Privacidade em LLMs e Agentes</a:t>
            </a:r>
            <a:endParaRPr i="0" sz="4000" u="none" cap="none" strike="noStrike">
              <a:solidFill>
                <a:srgbClr val="191919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2" name="Google Shape;72;p19"/>
          <p:cNvSpPr/>
          <p:nvPr/>
        </p:nvSpPr>
        <p:spPr>
          <a:xfrm>
            <a:off x="697563" y="1748725"/>
            <a:ext cx="1562400" cy="300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CC00"/>
              </a:gs>
              <a:gs pos="50000">
                <a:srgbClr val="FFE600"/>
              </a:gs>
              <a:gs pos="58000">
                <a:srgbClr val="FFE606"/>
              </a:gs>
              <a:gs pos="69000">
                <a:srgbClr val="FFE619"/>
              </a:gs>
              <a:gs pos="82000">
                <a:srgbClr val="FFE639"/>
              </a:gs>
              <a:gs pos="97000">
                <a:srgbClr val="FFE664"/>
              </a:gs>
              <a:gs pos="100000">
                <a:srgbClr val="FFE66D"/>
              </a:gs>
            </a:gsLst>
            <a:lin ang="0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NeoCamp</a:t>
            </a:r>
            <a:endParaRPr b="1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/>
              </a:gs>
              <a:gs pos="38000">
                <a:srgbClr val="1B1B1B"/>
              </a:gs>
              <a:gs pos="75000">
                <a:srgbClr val="303030"/>
              </a:gs>
              <a:gs pos="100000">
                <a:srgbClr val="383838"/>
              </a:gs>
            </a:gsLst>
            <a:lin ang="19801422" scaled="0"/>
          </a:gra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78" name="Google Shape;78;p20" title="Recurso 16.png"/>
          <p:cNvPicPr preferRelativeResize="0"/>
          <p:nvPr/>
        </p:nvPicPr>
        <p:blipFill rotWithShape="1">
          <a:blip r:embed="rId3">
            <a:alphaModFix amt="13000"/>
          </a:blip>
          <a:srcRect b="5549" l="10201" r="0" t="4651"/>
          <a:stretch/>
        </p:blipFill>
        <p:spPr>
          <a:xfrm>
            <a:off x="0" y="13"/>
            <a:ext cx="9144003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0"/>
          <p:cNvSpPr/>
          <p:nvPr/>
        </p:nvSpPr>
        <p:spPr>
          <a:xfrm flipH="1">
            <a:off x="1982400" y="1381317"/>
            <a:ext cx="5138400" cy="2545200"/>
          </a:xfrm>
          <a:prstGeom prst="roundRect">
            <a:avLst>
              <a:gd fmla="val 6918" name="adj"/>
            </a:avLst>
          </a:prstGeom>
          <a:solidFill>
            <a:srgbClr val="F4F4F4"/>
          </a:solidFill>
          <a:ln>
            <a:noFill/>
          </a:ln>
        </p:spPr>
        <p:txBody>
          <a:bodyPr anchorCtr="0" anchor="ctr" bIns="45725" lIns="135000" spcFirstLastPara="1" rIns="81000" wrap="square" tIns="63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b="1"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IA generativa</a:t>
            </a:r>
            <a:r>
              <a:rPr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, como os </a:t>
            </a:r>
            <a:r>
              <a:rPr b="1"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LLMs</a:t>
            </a:r>
            <a:r>
              <a:rPr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 e </a:t>
            </a:r>
            <a:r>
              <a:rPr b="1"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Agentes</a:t>
            </a:r>
            <a:r>
              <a:rPr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, oferece grandes oportunidades</a:t>
            </a:r>
            <a:endParaRPr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No entanto, seu rápido crescimento apresenta novos riscos em </a:t>
            </a:r>
            <a:r>
              <a:rPr b="1"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segurança</a:t>
            </a:r>
            <a:r>
              <a:rPr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 e </a:t>
            </a:r>
            <a:r>
              <a:rPr b="1"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privacidade</a:t>
            </a:r>
            <a:endParaRPr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Esta apresentação oferece práticas para um uso </a:t>
            </a:r>
            <a:r>
              <a:rPr b="1"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seguro</a:t>
            </a:r>
            <a:r>
              <a:rPr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 e </a:t>
            </a:r>
            <a:r>
              <a:rPr b="1" lang="es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responsável</a:t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20"/>
          <p:cNvSpPr/>
          <p:nvPr/>
        </p:nvSpPr>
        <p:spPr>
          <a:xfrm>
            <a:off x="6471878" y="1017825"/>
            <a:ext cx="724800" cy="7560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8572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0086" y="1172354"/>
            <a:ext cx="428823" cy="44709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/>
          <p:nvPr/>
        </p:nvSpPr>
        <p:spPr>
          <a:xfrm>
            <a:off x="1691350" y="1065400"/>
            <a:ext cx="3639900" cy="530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FCC00"/>
              </a:gs>
              <a:gs pos="50000">
                <a:srgbClr val="FFE600"/>
              </a:gs>
              <a:gs pos="58000">
                <a:srgbClr val="FFE606"/>
              </a:gs>
              <a:gs pos="69000">
                <a:srgbClr val="FFE619"/>
              </a:gs>
              <a:gs pos="82000">
                <a:srgbClr val="FFE639"/>
              </a:gs>
              <a:gs pos="97000">
                <a:srgbClr val="FFE664"/>
              </a:gs>
              <a:gs pos="100000">
                <a:srgbClr val="FFE66D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191919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Segurança e Privacidade em </a:t>
            </a:r>
            <a:endParaRPr sz="1500">
              <a:solidFill>
                <a:srgbClr val="191919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191919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LLMs e Agentes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 flipH="1" rot="-5400000">
            <a:off x="2584200" y="-1257750"/>
            <a:ext cx="3975600" cy="7659000"/>
          </a:xfrm>
          <a:prstGeom prst="roundRect">
            <a:avLst>
              <a:gd fmla="val 69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25" lIns="135000" spcFirstLastPara="1" rIns="81000" wrap="square" tIns="63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p21"/>
          <p:cNvSpPr/>
          <p:nvPr/>
        </p:nvSpPr>
        <p:spPr>
          <a:xfrm flipH="1">
            <a:off x="1011525" y="952350"/>
            <a:ext cx="4097100" cy="3607200"/>
          </a:xfrm>
          <a:prstGeom prst="roundRect">
            <a:avLst>
              <a:gd fmla="val 6918" name="adj"/>
            </a:avLst>
          </a:prstGeom>
          <a:solidFill>
            <a:srgbClr val="F4F4F4"/>
          </a:solidFill>
          <a:ln>
            <a:noFill/>
          </a:ln>
        </p:spPr>
        <p:txBody>
          <a:bodyPr anchorCtr="0" anchor="ctr" bIns="45725" lIns="135000" spcFirstLastPara="1" rIns="81000" wrap="square" tIns="63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LLMs</a:t>
            </a:r>
            <a:r>
              <a:rPr lang="es" sz="12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 (Modelos de Linguagem de Grande Porte) são sistemas de IA treinados com enormes quantidades de texto para entender e gerar linguagem natural, como responder perguntas ou criar textos</a:t>
            </a:r>
            <a:endParaRPr sz="12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u="sng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Exemplo</a:t>
            </a:r>
            <a:r>
              <a:rPr lang="es" sz="12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: ChatGPT</a:t>
            </a:r>
            <a:endParaRPr sz="12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Agente</a:t>
            </a:r>
            <a:r>
              <a:rPr lang="es" sz="12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 é um sistema que percebe o ambiente e age sobre ele para cumprir tarefas. Pode depender de comandos ou supervisão humana para funcionar</a:t>
            </a:r>
            <a:endParaRPr sz="12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u="sng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Exemplo</a:t>
            </a:r>
            <a:r>
              <a:rPr lang="es" sz="12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: Assistente Virtual de Smartphone </a:t>
            </a:r>
            <a:endParaRPr sz="12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Agente Autônomo</a:t>
            </a:r>
            <a:r>
              <a:rPr lang="es" sz="12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 é um agente que toma decisões e age sozinho, sem precisar de supervisão contínua, usando sua própria “inteligência” para decidir o que fazer</a:t>
            </a:r>
            <a:endParaRPr sz="12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u="sng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Exemplo</a:t>
            </a:r>
            <a:r>
              <a:rPr lang="es" sz="12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: Robô de entrega autônoma</a:t>
            </a:r>
            <a:endParaRPr sz="12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9" name="Google Shape;89;p21" title="Meli Bogota0381 1.jpg"/>
          <p:cNvPicPr preferRelativeResize="0"/>
          <p:nvPr/>
        </p:nvPicPr>
        <p:blipFill rotWithShape="1">
          <a:blip r:embed="rId3">
            <a:alphaModFix/>
          </a:blip>
          <a:srcRect b="1864" l="24317" r="15117" t="15647"/>
          <a:stretch/>
        </p:blipFill>
        <p:spPr>
          <a:xfrm>
            <a:off x="5012575" y="1497750"/>
            <a:ext cx="3227400" cy="2516400"/>
          </a:xfrm>
          <a:prstGeom prst="roundRect">
            <a:avLst>
              <a:gd fmla="val 7669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</p:pic>
      <p:sp>
        <p:nvSpPr>
          <p:cNvPr id="90" name="Google Shape;90;p21"/>
          <p:cNvSpPr/>
          <p:nvPr/>
        </p:nvSpPr>
        <p:spPr>
          <a:xfrm flipH="1">
            <a:off x="689075" y="761050"/>
            <a:ext cx="3013800" cy="310800"/>
          </a:xfrm>
          <a:prstGeom prst="roundRect">
            <a:avLst>
              <a:gd fmla="val 22851" name="adj"/>
            </a:avLst>
          </a:prstGeom>
          <a:solidFill>
            <a:srgbClr val="FFDB00"/>
          </a:solidFill>
          <a:ln>
            <a:noFill/>
          </a:ln>
        </p:spPr>
        <p:txBody>
          <a:bodyPr anchorCtr="0" anchor="ctr" bIns="45725" lIns="135000" spcFirstLastPara="1" rIns="81000" wrap="square" tIns="63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B2B2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O que são LLMs e Agentes?</a:t>
            </a:r>
            <a:endParaRPr>
              <a:solidFill>
                <a:srgbClr val="2B2B2B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91" name="Google Shape;9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863" y="1014538"/>
            <a:ext cx="128338" cy="128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/>
        </p:nvSpPr>
        <p:spPr>
          <a:xfrm flipH="1">
            <a:off x="528850" y="658050"/>
            <a:ext cx="8126400" cy="3952800"/>
          </a:xfrm>
          <a:prstGeom prst="roundRect">
            <a:avLst>
              <a:gd fmla="val 69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25" lIns="135000" spcFirstLastPara="1" rIns="81000" wrap="square" tIns="63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22"/>
          <p:cNvSpPr/>
          <p:nvPr/>
        </p:nvSpPr>
        <p:spPr>
          <a:xfrm>
            <a:off x="412550" y="832425"/>
            <a:ext cx="2799900" cy="334500"/>
          </a:xfrm>
          <a:prstGeom prst="roundRect">
            <a:avLst>
              <a:gd fmla="val 14213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Riscos de Segurança em LLMs</a:t>
            </a:r>
            <a:endParaRPr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98" name="Google Shape;98;p22"/>
          <p:cNvSpPr txBox="1"/>
          <p:nvPr/>
        </p:nvSpPr>
        <p:spPr>
          <a:xfrm>
            <a:off x="1452775" y="1432122"/>
            <a:ext cx="1766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" sz="96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01</a:t>
            </a:r>
            <a:endParaRPr b="1" i="0" sz="96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9" name="Google Shape;99;p22"/>
          <p:cNvGrpSpPr/>
          <p:nvPr/>
        </p:nvGrpSpPr>
        <p:grpSpPr>
          <a:xfrm>
            <a:off x="1354150" y="1956481"/>
            <a:ext cx="581100" cy="533060"/>
            <a:chOff x="662025" y="1498475"/>
            <a:chExt cx="581100" cy="533700"/>
          </a:xfrm>
        </p:grpSpPr>
        <p:sp>
          <p:nvSpPr>
            <p:cNvPr id="100" name="Google Shape;100;p22"/>
            <p:cNvSpPr/>
            <p:nvPr/>
          </p:nvSpPr>
          <p:spPr>
            <a:xfrm>
              <a:off x="662025" y="1498475"/>
              <a:ext cx="551100" cy="533700"/>
            </a:xfrm>
            <a:prstGeom prst="roundRect">
              <a:avLst>
                <a:gd fmla="val 37502" name="adj"/>
              </a:avLst>
            </a:prstGeom>
            <a:solidFill>
              <a:srgbClr val="FFD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2"/>
            <p:cNvSpPr/>
            <p:nvPr/>
          </p:nvSpPr>
          <p:spPr>
            <a:xfrm>
              <a:off x="662025" y="1705225"/>
              <a:ext cx="581100" cy="3231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2"/>
            <p:cNvSpPr/>
            <p:nvPr/>
          </p:nvSpPr>
          <p:spPr>
            <a:xfrm>
              <a:off x="910650" y="1499430"/>
              <a:ext cx="328500" cy="5289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22"/>
          <p:cNvSpPr/>
          <p:nvPr/>
        </p:nvSpPr>
        <p:spPr>
          <a:xfrm>
            <a:off x="1452650" y="1898785"/>
            <a:ext cx="1987500" cy="1920600"/>
          </a:xfrm>
          <a:prstGeom prst="roundRect">
            <a:avLst>
              <a:gd fmla="val 11387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19050">
              <a:srgbClr val="000000">
                <a:alpha val="1569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"/>
          <p:cNvSpPr txBox="1"/>
          <p:nvPr/>
        </p:nvSpPr>
        <p:spPr>
          <a:xfrm>
            <a:off x="1533450" y="2083625"/>
            <a:ext cx="1883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rgbClr val="0E0E0E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Ataques de Injeção</a:t>
            </a:r>
            <a:endParaRPr b="0" i="0" sz="100" u="none" cap="none" strike="noStrike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"/>
          <p:cNvSpPr txBox="1"/>
          <p:nvPr/>
        </p:nvSpPr>
        <p:spPr>
          <a:xfrm>
            <a:off x="3869625" y="1432124"/>
            <a:ext cx="1766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" sz="96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02</a:t>
            </a:r>
            <a:endParaRPr b="1" i="0" sz="96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22"/>
          <p:cNvSpPr txBox="1"/>
          <p:nvPr/>
        </p:nvSpPr>
        <p:spPr>
          <a:xfrm>
            <a:off x="5753075" y="1431527"/>
            <a:ext cx="1766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" sz="96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03</a:t>
            </a:r>
            <a:endParaRPr b="1" i="0" sz="96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p22"/>
          <p:cNvSpPr txBox="1"/>
          <p:nvPr/>
        </p:nvSpPr>
        <p:spPr>
          <a:xfrm>
            <a:off x="1692100" y="3279106"/>
            <a:ext cx="3000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2"/>
          <p:cNvSpPr txBox="1"/>
          <p:nvPr/>
        </p:nvSpPr>
        <p:spPr>
          <a:xfrm>
            <a:off x="1556750" y="2485809"/>
            <a:ext cx="15579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Manipulação da saída do modelo;</a:t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O objetivo é revelar informações.</a:t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22"/>
          <p:cNvSpPr/>
          <p:nvPr/>
        </p:nvSpPr>
        <p:spPr>
          <a:xfrm>
            <a:off x="3572414" y="1898785"/>
            <a:ext cx="1987500" cy="1920600"/>
          </a:xfrm>
          <a:prstGeom prst="roundRect">
            <a:avLst>
              <a:gd fmla="val 11387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19050">
              <a:srgbClr val="000000">
                <a:alpha val="1569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/>
        </p:nvSpPr>
        <p:spPr>
          <a:xfrm>
            <a:off x="3701650" y="2083631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E0E0E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Vulnerabilidades </a:t>
            </a:r>
            <a:endParaRPr>
              <a:solidFill>
                <a:srgbClr val="0E0E0E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E0E0E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de Integração</a:t>
            </a:r>
            <a:endParaRPr>
              <a:solidFill>
                <a:srgbClr val="0E0E0E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1" name="Google Shape;111;p22"/>
          <p:cNvSpPr txBox="1"/>
          <p:nvPr/>
        </p:nvSpPr>
        <p:spPr>
          <a:xfrm>
            <a:off x="2966075" y="3431506"/>
            <a:ext cx="3000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3787226" y="2610150"/>
            <a:ext cx="16008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Fraquezas ao conectar LLMs com outros sistemas;</a:t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Abertura de portas para ataques.</a:t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22"/>
          <p:cNvSpPr/>
          <p:nvPr/>
        </p:nvSpPr>
        <p:spPr>
          <a:xfrm>
            <a:off x="5692179" y="1886150"/>
            <a:ext cx="1987500" cy="1920600"/>
          </a:xfrm>
          <a:prstGeom prst="roundRect">
            <a:avLst>
              <a:gd fmla="val 11387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19050">
              <a:srgbClr val="000000">
                <a:alpha val="1569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4" name="Google Shape;114;p22"/>
          <p:cNvSpPr txBox="1"/>
          <p:nvPr/>
        </p:nvSpPr>
        <p:spPr>
          <a:xfrm>
            <a:off x="5800925" y="210088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E0E0E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Exfiltração de Dados</a:t>
            </a:r>
            <a:endParaRPr>
              <a:solidFill>
                <a:srgbClr val="0E0E0E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4773450" y="3267545"/>
            <a:ext cx="3000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5892050" y="2474224"/>
            <a:ext cx="15579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Roubo de informações sensíveis por meio de prompts maliciosos;</a:t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Um risco constante.</a:t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3676" y="3446805"/>
            <a:ext cx="226421" cy="158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7451" y="3446805"/>
            <a:ext cx="226421" cy="15891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1422750" y="3986175"/>
            <a:ext cx="61461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Exemplos incluem a injeção de prompts para obter chaves de API ou ataques de negação de serviço (DoS - </a:t>
            </a:r>
            <a:r>
              <a:rPr i="1" lang="es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Denial of Service</a:t>
            </a:r>
            <a:r>
              <a:rPr lang="es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) com prompts excessivos</a:t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0" name="Google Shape;120;p22" title="Sin título-1_Mesa de trabajo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4463" y="482939"/>
            <a:ext cx="614284" cy="5241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/>
          <p:nvPr/>
        </p:nvSpPr>
        <p:spPr>
          <a:xfrm flipH="1">
            <a:off x="528850" y="658050"/>
            <a:ext cx="8126400" cy="3952800"/>
          </a:xfrm>
          <a:prstGeom prst="roundRect">
            <a:avLst>
              <a:gd fmla="val 69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25" lIns="135000" spcFirstLastPara="1" rIns="81000" wrap="square" tIns="63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412550" y="832425"/>
            <a:ext cx="2799900" cy="334500"/>
          </a:xfrm>
          <a:prstGeom prst="roundRect">
            <a:avLst>
              <a:gd fmla="val 14213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Riscos de Privacidade em LLMs</a:t>
            </a:r>
            <a:endParaRPr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1452775" y="1432122"/>
            <a:ext cx="1766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" sz="96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01</a:t>
            </a:r>
            <a:endParaRPr b="1" i="0" sz="96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8" name="Google Shape;128;p23"/>
          <p:cNvGrpSpPr/>
          <p:nvPr/>
        </p:nvGrpSpPr>
        <p:grpSpPr>
          <a:xfrm>
            <a:off x="1354150" y="1956481"/>
            <a:ext cx="581100" cy="533060"/>
            <a:chOff x="662025" y="1498475"/>
            <a:chExt cx="581100" cy="533700"/>
          </a:xfrm>
        </p:grpSpPr>
        <p:sp>
          <p:nvSpPr>
            <p:cNvPr id="129" name="Google Shape;129;p23"/>
            <p:cNvSpPr/>
            <p:nvPr/>
          </p:nvSpPr>
          <p:spPr>
            <a:xfrm>
              <a:off x="662025" y="1498475"/>
              <a:ext cx="551100" cy="533700"/>
            </a:xfrm>
            <a:prstGeom prst="roundRect">
              <a:avLst>
                <a:gd fmla="val 37502" name="adj"/>
              </a:avLst>
            </a:prstGeom>
            <a:solidFill>
              <a:srgbClr val="FFD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662025" y="1705225"/>
              <a:ext cx="581100" cy="3231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910650" y="1499430"/>
              <a:ext cx="328500" cy="5289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23"/>
          <p:cNvSpPr/>
          <p:nvPr/>
        </p:nvSpPr>
        <p:spPr>
          <a:xfrm>
            <a:off x="1452650" y="1898785"/>
            <a:ext cx="1987500" cy="1920600"/>
          </a:xfrm>
          <a:prstGeom prst="roundRect">
            <a:avLst>
              <a:gd fmla="val 11387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19050">
              <a:srgbClr val="000000">
                <a:alpha val="1569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1533450" y="2083625"/>
            <a:ext cx="18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E0E0E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Coleta de Dados</a:t>
            </a:r>
            <a:endParaRPr>
              <a:solidFill>
                <a:srgbClr val="0E0E0E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3869625" y="1432124"/>
            <a:ext cx="1766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" sz="96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02</a:t>
            </a:r>
            <a:endParaRPr b="1" i="0" sz="96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5753075" y="1431527"/>
            <a:ext cx="1766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" sz="9600" u="none" cap="none" strike="noStrike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03</a:t>
            </a:r>
            <a:endParaRPr b="1" i="0" sz="9600" u="none" cap="none" strike="noStrike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1692100" y="3279106"/>
            <a:ext cx="3000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1556750" y="2485800"/>
            <a:ext cx="17661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Os prompts podem conter informações pessoais;</a:t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Precisamos ser cuidadosos.</a:t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23"/>
          <p:cNvSpPr/>
          <p:nvPr/>
        </p:nvSpPr>
        <p:spPr>
          <a:xfrm>
            <a:off x="3572414" y="1898785"/>
            <a:ext cx="1987500" cy="1920600"/>
          </a:xfrm>
          <a:prstGeom prst="roundRect">
            <a:avLst>
              <a:gd fmla="val 11387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19050">
              <a:srgbClr val="000000">
                <a:alpha val="1569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3701650" y="2083631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E0E0E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Uso Indevido </a:t>
            </a:r>
            <a:endParaRPr>
              <a:solidFill>
                <a:srgbClr val="0E0E0E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E0E0E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de Dados</a:t>
            </a:r>
            <a:endParaRPr>
              <a:solidFill>
                <a:srgbClr val="0E0E0E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2966075" y="3431506"/>
            <a:ext cx="3000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3707113" y="2610150"/>
            <a:ext cx="16008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Treinamento com dados sensíveis</a:t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Inferência de informações privada.</a:t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5692179" y="1886150"/>
            <a:ext cx="1987500" cy="1920600"/>
          </a:xfrm>
          <a:prstGeom prst="roundRect">
            <a:avLst>
              <a:gd fmla="val 11387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r="5400000" dist="19050">
              <a:srgbClr val="000000">
                <a:alpha val="1569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 txBox="1"/>
          <p:nvPr/>
        </p:nvSpPr>
        <p:spPr>
          <a:xfrm>
            <a:off x="5804300" y="208363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E0E0E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Divulgação Acidental</a:t>
            </a:r>
            <a:endParaRPr>
              <a:solidFill>
                <a:srgbClr val="0E0E0E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4773450" y="3267545"/>
            <a:ext cx="3000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5809500" y="2474224"/>
            <a:ext cx="15579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Respostas de LLMs podem filtrar dados confidenciais;</a:t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Um risco.</a:t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3676" y="3446805"/>
            <a:ext cx="226421" cy="158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7451" y="3446805"/>
            <a:ext cx="226421" cy="1589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1422750" y="3986175"/>
            <a:ext cx="61461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Isto inclui inferir dados demográficos da linguagem ou reter prompts com PII (</a:t>
            </a:r>
            <a:r>
              <a:rPr i="1" lang="es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Informações Pessoalmente Identificáveis</a:t>
            </a:r>
            <a:r>
              <a:rPr lang="es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) indefinidamente</a:t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9" name="Google Shape;149;p23" title="Sin título-1_Mesa de trabajo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4463" y="482939"/>
            <a:ext cx="614284" cy="5241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/>
          <p:nvPr/>
        </p:nvSpPr>
        <p:spPr>
          <a:xfrm flipH="1">
            <a:off x="812175" y="803075"/>
            <a:ext cx="7238100" cy="3751200"/>
          </a:xfrm>
          <a:prstGeom prst="roundRect">
            <a:avLst>
              <a:gd fmla="val 69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25" lIns="135000" spcFirstLastPara="1" rIns="81000" wrap="square" tIns="63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605225" y="597975"/>
            <a:ext cx="3737100" cy="462900"/>
          </a:xfrm>
          <a:prstGeom prst="roundRect">
            <a:avLst>
              <a:gd fmla="val 14213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Práticas de Segurança Recomendadas</a:t>
            </a:r>
            <a:endParaRPr sz="15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56" name="Google Shape;156;p24"/>
          <p:cNvSpPr/>
          <p:nvPr/>
        </p:nvSpPr>
        <p:spPr>
          <a:xfrm flipH="1">
            <a:off x="1323350" y="1244025"/>
            <a:ext cx="4048200" cy="2667300"/>
          </a:xfrm>
          <a:prstGeom prst="roundRect">
            <a:avLst>
              <a:gd fmla="val 6918" name="adj"/>
            </a:avLst>
          </a:prstGeom>
          <a:solidFill>
            <a:srgbClr val="F4F4F4"/>
          </a:solidFill>
          <a:ln>
            <a:noFill/>
          </a:ln>
        </p:spPr>
        <p:txBody>
          <a:bodyPr anchorCtr="0" anchor="t" bIns="45725" lIns="135000" spcFirstLastPara="1" rIns="81000" wrap="square" tIns="630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Proxima Nova"/>
              <a:buChar char="➔"/>
            </a:pPr>
            <a:r>
              <a:rPr b="1"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Validar Prompts</a:t>
            </a:r>
            <a:endParaRPr b="1"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Sanitizar Prompts antes de enviar para o LLM </a:t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Previne injeções maliciosas</a:t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Proxima Nova"/>
              <a:buChar char="➔"/>
            </a:pPr>
            <a:r>
              <a:rPr b="1"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Controles de Acesso</a:t>
            </a:r>
            <a:endParaRPr b="1"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Implementar autenticação robusta</a:t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Somente usuários autorizados têm acesso</a:t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Proxima Nova"/>
              <a:buChar char="➔"/>
            </a:pPr>
            <a:r>
              <a:rPr b="1"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Monitorar o Uso</a:t>
            </a:r>
            <a:endParaRPr b="1"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Auditar LLMs para detectar anomalias</a:t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Identifica comportamentos suspeitos</a:t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1698500" y="3911250"/>
            <a:ext cx="5619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Recomenda-se usar listas brancas de palavras-chave e limite de taxa para prevenir ataques DoS - </a:t>
            </a:r>
            <a:r>
              <a:rPr i="1" lang="es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Denial of Service</a:t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5433" l="32600" r="17097" t="6646"/>
          <a:stretch/>
        </p:blipFill>
        <p:spPr>
          <a:xfrm>
            <a:off x="5842024" y="643200"/>
            <a:ext cx="2529000" cy="29463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 flipH="1">
            <a:off x="812175" y="726875"/>
            <a:ext cx="7238100" cy="3892200"/>
          </a:xfrm>
          <a:prstGeom prst="roundRect">
            <a:avLst>
              <a:gd fmla="val 69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25" lIns="135000" spcFirstLastPara="1" rIns="81000" wrap="square" tIns="63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605225" y="521775"/>
            <a:ext cx="3737100" cy="462900"/>
          </a:xfrm>
          <a:prstGeom prst="roundRect">
            <a:avLst>
              <a:gd fmla="val 14213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Práticas de Privacidade Recomendadas</a:t>
            </a:r>
            <a:endParaRPr sz="15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65" name="Google Shape;165;p25"/>
          <p:cNvSpPr/>
          <p:nvPr/>
        </p:nvSpPr>
        <p:spPr>
          <a:xfrm flipH="1">
            <a:off x="1323025" y="1167825"/>
            <a:ext cx="4478100" cy="3202500"/>
          </a:xfrm>
          <a:prstGeom prst="roundRect">
            <a:avLst>
              <a:gd fmla="val 6918" name="adj"/>
            </a:avLst>
          </a:prstGeom>
          <a:solidFill>
            <a:srgbClr val="F4F4F4"/>
          </a:solidFill>
          <a:ln>
            <a:noFill/>
          </a:ln>
        </p:spPr>
        <p:txBody>
          <a:bodyPr anchorCtr="0" anchor="t" bIns="45725" lIns="135000" spcFirstLastPara="1" rIns="81000" wrap="square" tIns="630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Proxima Nova"/>
              <a:buChar char="➔"/>
            </a:pPr>
            <a:r>
              <a:rPr b="1"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Anonimizar Dados</a:t>
            </a:r>
            <a:endParaRPr b="1"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Remover informações pessoais dos prompts;</a:t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Proteja a identidade do usuário.</a:t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Proxima Nova"/>
              <a:buChar char="➔"/>
            </a:pPr>
            <a:r>
              <a:rPr b="1"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Informar os Usuários</a:t>
            </a:r>
            <a:endParaRPr b="1"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Transparência sobre o uso de seus dados;</a:t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Gera confiança e cumprimento.</a:t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Proxima Nova"/>
              <a:buChar char="➔"/>
            </a:pPr>
            <a:r>
              <a:rPr b="1"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Cumprir Regulamentações</a:t>
            </a:r>
            <a:endParaRPr b="1"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Adotar o LGPD - </a:t>
            </a:r>
            <a:r>
              <a:rPr i="1"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Lei Geral de Proteção de Dados Pessoais</a:t>
            </a:r>
            <a:r>
              <a:rPr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, GDPR - </a:t>
            </a:r>
            <a:r>
              <a:rPr i="1"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Data Protection Regulation</a:t>
            </a:r>
            <a:r>
              <a:rPr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 e outros;</a:t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Evita multas e protege a privacidade;</a:t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rPr>
              <a:t>Isso inclui técnicas de mascaramento ou generalização de dados, e políticas claras de retenção.</a:t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9191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3">
            <a:alphaModFix/>
          </a:blip>
          <a:srcRect b="0" l="12684" r="1779" t="10426"/>
          <a:stretch/>
        </p:blipFill>
        <p:spPr>
          <a:xfrm>
            <a:off x="6322275" y="1221625"/>
            <a:ext cx="2255700" cy="3544500"/>
          </a:xfrm>
          <a:prstGeom prst="roundRect">
            <a:avLst>
              <a:gd fmla="val 1071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/>
          <p:nvPr/>
        </p:nvSpPr>
        <p:spPr>
          <a:xfrm>
            <a:off x="778250" y="1615350"/>
            <a:ext cx="2182500" cy="1912800"/>
          </a:xfrm>
          <a:prstGeom prst="roundRect">
            <a:avLst>
              <a:gd fmla="val 1267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876923" y="1721638"/>
            <a:ext cx="1914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2100">
                <a:solidFill>
                  <a:srgbClr val="2D2D2D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s" sz="1100">
                <a:solidFill>
                  <a:srgbClr val="2D2D2D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b="1" lang="es" sz="1100">
                <a:solidFill>
                  <a:srgbClr val="2D2D2D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s" sz="1200">
                <a:solidFill>
                  <a:srgbClr val="2D2D2D"/>
                </a:solidFill>
                <a:latin typeface="Proxima Nova"/>
                <a:ea typeface="Proxima Nova"/>
                <a:cs typeface="Proxima Nova"/>
                <a:sym typeface="Proxima Nova"/>
              </a:rPr>
              <a:t>Mínimo Privilégio</a:t>
            </a:r>
            <a:endParaRPr b="1" sz="1200">
              <a:solidFill>
                <a:srgbClr val="2D2D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2D2D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D2D2D"/>
                </a:solidFill>
                <a:latin typeface="Proxima Nova"/>
                <a:ea typeface="Proxima Nova"/>
                <a:cs typeface="Proxima Nova"/>
                <a:sym typeface="Proxima Nova"/>
              </a:rPr>
              <a:t>Limitar o acesso a recursos;</a:t>
            </a:r>
            <a:endParaRPr sz="1100">
              <a:solidFill>
                <a:srgbClr val="2D2D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D2D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D2D2D"/>
                </a:solidFill>
                <a:latin typeface="Proxima Nova"/>
                <a:ea typeface="Proxima Nova"/>
                <a:cs typeface="Proxima Nova"/>
                <a:sym typeface="Proxima Nova"/>
              </a:rPr>
              <a:t>Somente o necessário para a tarefa.</a:t>
            </a:r>
            <a:endParaRPr sz="1100">
              <a:solidFill>
                <a:srgbClr val="2D2D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D2D2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5670925" y="1189350"/>
            <a:ext cx="2685300" cy="2764800"/>
          </a:xfrm>
          <a:prstGeom prst="roundRect">
            <a:avLst>
              <a:gd fmla="val 1051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6"/>
          <p:cNvSpPr/>
          <p:nvPr/>
        </p:nvSpPr>
        <p:spPr>
          <a:xfrm>
            <a:off x="3084900" y="1412750"/>
            <a:ext cx="2437500" cy="2291400"/>
          </a:xfrm>
          <a:prstGeom prst="roundRect">
            <a:avLst>
              <a:gd fmla="val 1267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5861178" y="1726739"/>
            <a:ext cx="3513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079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2100">
                <a:solidFill>
                  <a:srgbClr val="2D2D2D"/>
                </a:solidFill>
                <a:latin typeface="Proxima Nova"/>
                <a:ea typeface="Proxima Nova"/>
                <a:cs typeface="Proxima Nova"/>
                <a:sym typeface="Proxima Nova"/>
              </a:rPr>
              <a:t>3. </a:t>
            </a:r>
            <a:r>
              <a:rPr b="1" lang="es" sz="1200">
                <a:solidFill>
                  <a:srgbClr val="2D2D2D"/>
                </a:solidFill>
                <a:latin typeface="Proxima Nova"/>
                <a:ea typeface="Proxima Nova"/>
                <a:cs typeface="Proxima Nova"/>
                <a:sym typeface="Proxima Nova"/>
              </a:rPr>
              <a:t>Auditar Ações</a:t>
            </a:r>
            <a:endParaRPr b="1" sz="1200">
              <a:solidFill>
                <a:srgbClr val="2D2D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1079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100">
                <a:solidFill>
                  <a:srgbClr val="2D2D2D"/>
                </a:solidFill>
                <a:latin typeface="Proxima Nova"/>
                <a:ea typeface="Proxima Nova"/>
                <a:cs typeface="Proxima Nova"/>
                <a:sym typeface="Proxima Nova"/>
              </a:rPr>
              <a:t>Monitorar em tempo real;</a:t>
            </a:r>
            <a:endParaRPr sz="1100">
              <a:solidFill>
                <a:srgbClr val="2D2D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10795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100">
                <a:solidFill>
                  <a:srgbClr val="2D2D2D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Detectar comportamentos incomuns.</a:t>
            </a:r>
            <a:endParaRPr b="1" sz="1350">
              <a:solidFill>
                <a:srgbClr val="2D2D2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3262984" y="1721655"/>
            <a:ext cx="35100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079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2100">
                <a:solidFill>
                  <a:srgbClr val="2D2D2D"/>
                </a:solidFill>
                <a:latin typeface="Proxima Nova"/>
                <a:ea typeface="Proxima Nova"/>
                <a:cs typeface="Proxima Nova"/>
                <a:sym typeface="Proxima Nova"/>
              </a:rPr>
              <a:t>2.</a:t>
            </a:r>
            <a:r>
              <a:rPr lang="es" sz="1350">
                <a:solidFill>
                  <a:srgbClr val="2D2D2D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s" sz="1200">
                <a:solidFill>
                  <a:srgbClr val="2D2D2D"/>
                </a:solidFill>
                <a:latin typeface="Proxima Nova"/>
                <a:ea typeface="Proxima Nova"/>
                <a:cs typeface="Proxima Nova"/>
                <a:sym typeface="Proxima Nova"/>
              </a:rPr>
              <a:t>Zero Trust</a:t>
            </a:r>
            <a:endParaRPr b="1" sz="1200">
              <a:solidFill>
                <a:srgbClr val="2D2D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10795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100">
                <a:solidFill>
                  <a:srgbClr val="2D2D2D"/>
                </a:solidFill>
                <a:latin typeface="Proxima Nova"/>
                <a:ea typeface="Proxima Nova"/>
                <a:cs typeface="Proxima Nova"/>
                <a:sym typeface="Proxima Nova"/>
              </a:rPr>
              <a:t>Não confie em nada;</a:t>
            </a:r>
            <a:endParaRPr sz="1100">
              <a:solidFill>
                <a:srgbClr val="2D2D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10795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100">
                <a:solidFill>
                  <a:srgbClr val="2D2D2D"/>
                </a:solidFill>
                <a:latin typeface="Proxima Nova"/>
                <a:ea typeface="Proxima Nova"/>
                <a:cs typeface="Proxima Nova"/>
                <a:sym typeface="Proxima Nova"/>
              </a:rPr>
              <a:t>Verifique sempre cada interação.</a:t>
            </a:r>
            <a:endParaRPr sz="1350">
              <a:solidFill>
                <a:srgbClr val="2D2D2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" name="Google Shape;177;p26"/>
          <p:cNvSpPr/>
          <p:nvPr/>
        </p:nvSpPr>
        <p:spPr>
          <a:xfrm>
            <a:off x="787484" y="634250"/>
            <a:ext cx="4802700" cy="4263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Segurança e Privacidade em Agentes Autônomos</a:t>
            </a:r>
            <a:endParaRPr sz="15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1455600" y="4205400"/>
            <a:ext cx="605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É crucial restringir o acesso do agente e manter um registro detalhado de todas as suas ações</a:t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9" name="Google Shape;179;p26" title="_-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8147" y="3586938"/>
            <a:ext cx="472658" cy="4752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